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9" r:id="rId2"/>
    <p:sldId id="260" r:id="rId3"/>
    <p:sldId id="262" r:id="rId4"/>
    <p:sldId id="276" r:id="rId5"/>
    <p:sldId id="277" r:id="rId6"/>
    <p:sldId id="261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192D"/>
    <a:srgbClr val="001C5D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6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E9BDE-001F-FF4A-B3A1-8CCF0DE24EE6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4F61AC-C0C6-7047-93A1-1F81723F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45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Cryptic Records</a:t>
            </a:r>
          </a:p>
          <a:p>
            <a:r>
              <a:rPr lang="en-US" dirty="0" smtClean="0"/>
              <a:t>See learning more</a:t>
            </a:r>
            <a:r>
              <a:rPr lang="en-US" baseline="0" dirty="0" smtClean="0"/>
              <a:t> holistically </a:t>
            </a:r>
          </a:p>
          <a:p>
            <a:r>
              <a:rPr lang="en-US" baseline="0" dirty="0" smtClean="0"/>
              <a:t>Relevance to employers strategic talent need (Jamie </a:t>
            </a:r>
            <a:r>
              <a:rPr lang="en-US" baseline="0" dirty="0" err="1" smtClean="0"/>
              <a:t>Meristosis</a:t>
            </a:r>
            <a:r>
              <a:rPr lang="en-US" baseline="0" dirty="0" smtClean="0"/>
              <a:t> America Needs Talent Book)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F61AC-C0C6-7047-93A1-1F81723F96F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36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Industrial age </a:t>
            </a:r>
            <a:r>
              <a:rPr lang="en-US" dirty="0" err="1" smtClean="0"/>
              <a:t>vs</a:t>
            </a:r>
            <a:r>
              <a:rPr lang="en-US" dirty="0" smtClean="0"/>
              <a:t> knowledge economy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F61AC-C0C6-7047-93A1-1F81723F96F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23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Employers – we mostly mean large firms with 500 or more employees who have rich</a:t>
            </a:r>
            <a:r>
              <a:rPr lang="en-US" baseline="0" dirty="0" smtClean="0"/>
              <a:t> and robust HR departments</a:t>
            </a:r>
          </a:p>
          <a:p>
            <a:r>
              <a:rPr lang="en-US" baseline="0" dirty="0" smtClean="0"/>
              <a:t>64% of U.S. Business net new private sector jobs and about 40-50% of the payroll </a:t>
            </a:r>
          </a:p>
          <a:p>
            <a:r>
              <a:rPr lang="en-US" baseline="0" dirty="0" smtClean="0"/>
              <a:t>Learning While Earning: Georgetown CEW report 70% of college students are working while enrolled – 1/3 of these learners are 30+, 19 percent have children, 25% are working FT and learning FT, 40% of undergraduates and 76% of graduate students work at least 30 hours a week.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F61AC-C0C6-7047-93A1-1F81723F96F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59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F61AC-C0C6-7047-93A1-1F81723F96F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09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TIP Project </a:t>
            </a:r>
            <a:r>
              <a:rPr lang="en" dirty="0" smtClean="0"/>
              <a:t>–</a:t>
            </a:r>
            <a:r>
              <a:rPr lang="en-US" dirty="0" smtClean="0"/>
              <a:t> opportunity to tie to courses,</a:t>
            </a:r>
            <a:r>
              <a:rPr lang="en-US" baseline="0" dirty="0" smtClean="0"/>
              <a:t> industry certifications, frameworks like DQP,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 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870106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TIP Project </a:t>
            </a:r>
          </a:p>
        </p:txBody>
      </p:sp>
    </p:spTree>
    <p:extLst>
      <p:ext uri="{BB962C8B-B14F-4D97-AF65-F5344CB8AC3E}">
        <p14:creationId xmlns:p14="http://schemas.microsoft.com/office/powerpoint/2010/main" val="172820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TIP Project </a:t>
            </a:r>
          </a:p>
        </p:txBody>
      </p:sp>
    </p:spTree>
    <p:extLst>
      <p:ext uri="{BB962C8B-B14F-4D97-AF65-F5344CB8AC3E}">
        <p14:creationId xmlns:p14="http://schemas.microsoft.com/office/powerpoint/2010/main" val="2543820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09392" y="2573791"/>
            <a:ext cx="4468099" cy="1470025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AB192D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25886" y="4053222"/>
            <a:ext cx="4468099" cy="381817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rgbClr val="001C5D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728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B192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55891"/>
            <a:ext cx="8229600" cy="444041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D120-75E3-B345-8951-847A0A52D4C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22315" y="905917"/>
            <a:ext cx="8123845" cy="0"/>
          </a:xfrm>
          <a:prstGeom prst="line">
            <a:avLst/>
          </a:prstGeom>
          <a:ln w="6350" cmpd="sng">
            <a:solidFill>
              <a:srgbClr val="AB192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197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90874" y="274638"/>
            <a:ext cx="1195925" cy="5429271"/>
          </a:xfrm>
        </p:spPr>
        <p:txBody>
          <a:bodyPr vert="eaVert"/>
          <a:lstStyle>
            <a:lvl1pPr>
              <a:defRPr>
                <a:solidFill>
                  <a:srgbClr val="AB192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7033674" cy="542927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D120-75E3-B345-8951-847A0A52D4C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853485" y="327873"/>
            <a:ext cx="0" cy="5376036"/>
          </a:xfrm>
          <a:prstGeom prst="line">
            <a:avLst/>
          </a:prstGeom>
          <a:ln w="6350" cmpd="sng">
            <a:solidFill>
              <a:srgbClr val="AB192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797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889"/>
            <a:ext cx="8229600" cy="1025407"/>
          </a:xfrm>
        </p:spPr>
        <p:txBody>
          <a:bodyPr>
            <a:normAutofit/>
          </a:bodyPr>
          <a:lstStyle>
            <a:lvl1pPr algn="l">
              <a:defRPr sz="2400">
                <a:solidFill>
                  <a:srgbClr val="AB192D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8297"/>
            <a:ext cx="8229600" cy="4558008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1C5D"/>
                </a:solidFill>
                <a:latin typeface="Georgia"/>
                <a:cs typeface="Georgia"/>
              </a:defRPr>
            </a:lvl1pPr>
            <a:lvl2pPr>
              <a:defRPr sz="1800">
                <a:solidFill>
                  <a:srgbClr val="001C5D"/>
                </a:solidFill>
                <a:latin typeface="Georgia"/>
                <a:cs typeface="Georgia"/>
              </a:defRPr>
            </a:lvl2pPr>
            <a:lvl3pPr>
              <a:defRPr sz="1800">
                <a:solidFill>
                  <a:srgbClr val="001C5D"/>
                </a:solidFill>
                <a:latin typeface="Georgia"/>
                <a:cs typeface="Georgia"/>
              </a:defRPr>
            </a:lvl3pPr>
            <a:lvl4pPr>
              <a:defRPr sz="1600">
                <a:solidFill>
                  <a:srgbClr val="001C5D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001C5D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2906889" y="11382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22315" y="905917"/>
            <a:ext cx="8123845" cy="0"/>
          </a:xfrm>
          <a:prstGeom prst="line">
            <a:avLst/>
          </a:prstGeom>
          <a:ln w="6350" cmpd="sng">
            <a:solidFill>
              <a:srgbClr val="99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10"/>
          <p:cNvSpPr txBox="1">
            <a:spLocks noChangeArrowheads="1"/>
          </p:cNvSpPr>
          <p:nvPr userDrawn="1"/>
        </p:nvSpPr>
        <p:spPr bwMode="auto">
          <a:xfrm>
            <a:off x="8342084" y="6477000"/>
            <a:ext cx="457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B973B200-F748-2549-9E6A-DB1DDDA83C67}" type="slidenum">
              <a:rPr lang="en-US" sz="800" b="1">
                <a:solidFill>
                  <a:srgbClr val="001C5D"/>
                </a:solidFill>
                <a:latin typeface="Verdana"/>
                <a:cs typeface="Verdana"/>
              </a:rPr>
              <a:pPr algn="r" eaLnBrk="1" hangingPunct="1"/>
              <a:t>‹#›</a:t>
            </a:fld>
            <a:endParaRPr lang="en-US" sz="800" b="1" dirty="0">
              <a:solidFill>
                <a:srgbClr val="001C5D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454403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93355" y="3673122"/>
            <a:ext cx="4372786" cy="1058804"/>
          </a:xfrm>
        </p:spPr>
        <p:txBody>
          <a:bodyPr anchor="t">
            <a:normAutofit/>
          </a:bodyPr>
          <a:lstStyle>
            <a:lvl1pPr algn="l">
              <a:defRPr sz="2000" b="0" cap="none">
                <a:solidFill>
                  <a:srgbClr val="001C5D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3355" y="2003603"/>
            <a:ext cx="4372786" cy="1500187"/>
          </a:xfrm>
        </p:spPr>
        <p:txBody>
          <a:bodyPr anchor="b">
            <a:normAutofit/>
          </a:bodyPr>
          <a:lstStyle>
            <a:lvl1pPr marL="0" indent="0">
              <a:buNone/>
              <a:defRPr sz="3600">
                <a:solidFill>
                  <a:srgbClr val="AB192D"/>
                </a:solidFill>
                <a:latin typeface="Verdana"/>
                <a:cs typeface="Verdan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493355" y="3580256"/>
            <a:ext cx="4372786" cy="0"/>
          </a:xfrm>
          <a:prstGeom prst="line">
            <a:avLst/>
          </a:prstGeom>
          <a:ln w="6350" cmpd="sng">
            <a:solidFill>
              <a:srgbClr val="99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10"/>
          <p:cNvSpPr txBox="1">
            <a:spLocks noChangeArrowheads="1"/>
          </p:cNvSpPr>
          <p:nvPr userDrawn="1"/>
        </p:nvSpPr>
        <p:spPr bwMode="auto">
          <a:xfrm>
            <a:off x="8342084" y="6477000"/>
            <a:ext cx="457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B973B200-F748-2549-9E6A-DB1DDDA83C67}" type="slidenum">
              <a:rPr lang="en-US" sz="800" b="1">
                <a:solidFill>
                  <a:srgbClr val="001C5D"/>
                </a:solidFill>
                <a:latin typeface="Verdana"/>
                <a:cs typeface="Verdana"/>
              </a:rPr>
              <a:pPr algn="r" eaLnBrk="1" hangingPunct="1"/>
              <a:t>‹#›</a:t>
            </a:fld>
            <a:endParaRPr lang="en-US" sz="800" b="1" dirty="0">
              <a:solidFill>
                <a:srgbClr val="001C5D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117373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B192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5890"/>
            <a:ext cx="4038600" cy="444041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5890"/>
            <a:ext cx="4038600" cy="444041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D120-75E3-B345-8951-847A0A52D4C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22315" y="905917"/>
            <a:ext cx="8123845" cy="0"/>
          </a:xfrm>
          <a:prstGeom prst="line">
            <a:avLst/>
          </a:prstGeom>
          <a:ln w="6350" cmpd="sng">
            <a:solidFill>
              <a:srgbClr val="99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7137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B192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5889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95651"/>
            <a:ext cx="4040188" cy="370939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5889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95651"/>
            <a:ext cx="4041775" cy="370939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D120-75E3-B345-8951-847A0A52D4C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22315" y="905917"/>
            <a:ext cx="8123845" cy="0"/>
          </a:xfrm>
          <a:prstGeom prst="line">
            <a:avLst/>
          </a:prstGeom>
          <a:ln w="6350" cmpd="sng">
            <a:solidFill>
              <a:srgbClr val="99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7902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B192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D120-75E3-B345-8951-847A0A52D4C3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22315" y="905917"/>
            <a:ext cx="8123845" cy="0"/>
          </a:xfrm>
          <a:prstGeom prst="line">
            <a:avLst/>
          </a:prstGeom>
          <a:ln w="6350" cmpd="sng">
            <a:solidFill>
              <a:srgbClr val="99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579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D120-75E3-B345-8951-847A0A52D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17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0">
                <a:solidFill>
                  <a:srgbClr val="AB192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42131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43858"/>
            <a:ext cx="3008313" cy="41505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D120-75E3-B345-8951-847A0A52D4C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22315" y="1435997"/>
            <a:ext cx="2943198" cy="0"/>
          </a:xfrm>
          <a:prstGeom prst="line">
            <a:avLst/>
          </a:prstGeom>
          <a:ln w="6350" cmpd="sng">
            <a:solidFill>
              <a:srgbClr val="AB192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285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1181"/>
            <a:ext cx="5486400" cy="566738"/>
          </a:xfrm>
        </p:spPr>
        <p:txBody>
          <a:bodyPr anchor="b"/>
          <a:lstStyle>
            <a:lvl1pPr algn="l">
              <a:defRPr sz="2000" b="0">
                <a:solidFill>
                  <a:srgbClr val="AB192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09548"/>
            <a:ext cx="5486400" cy="38986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123971"/>
            <a:ext cx="5486400" cy="4050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D120-75E3-B345-8951-847A0A52D4C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792288" y="5041211"/>
            <a:ext cx="5486400" cy="0"/>
          </a:xfrm>
          <a:prstGeom prst="line">
            <a:avLst/>
          </a:prstGeom>
          <a:ln w="6350" cmpd="sng">
            <a:solidFill>
              <a:srgbClr val="AB192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641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288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5890"/>
            <a:ext cx="8229600" cy="4379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2084" y="6477000"/>
            <a:ext cx="457200" cy="206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rgbClr val="001C5D"/>
                </a:solidFill>
                <a:latin typeface="Verdana"/>
                <a:cs typeface="Verdana"/>
              </a:defRPr>
            </a:lvl1pPr>
          </a:lstStyle>
          <a:p>
            <a:fld id="{8F19D120-75E3-B345-8951-847A0A52D4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057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rgbClr val="990000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1C5D"/>
          </a:solidFill>
          <a:latin typeface="Georgia"/>
          <a:ea typeface="+mn-ea"/>
          <a:cs typeface="Georg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01C5D"/>
          </a:solidFill>
          <a:latin typeface="Georgia"/>
          <a:ea typeface="+mn-ea"/>
          <a:cs typeface="Georg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700" kern="1200">
          <a:solidFill>
            <a:srgbClr val="001C5D"/>
          </a:solidFill>
          <a:latin typeface="Georgia"/>
          <a:ea typeface="+mn-ea"/>
          <a:cs typeface="Georg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001C5D"/>
          </a:solidFill>
          <a:latin typeface="Georgia"/>
          <a:ea typeface="+mn-ea"/>
          <a:cs typeface="Georg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rgbClr val="001C5D"/>
          </a:solidFill>
          <a:latin typeface="Georgia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new CSR and eT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Joellen Shendy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8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Points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GOAL</a:t>
            </a:r>
            <a:endParaRPr lang="en-US" u="sng" dirty="0"/>
          </a:p>
          <a:p>
            <a:r>
              <a:rPr lang="en-US" dirty="0" smtClean="0"/>
              <a:t>A new way to evidence student learning</a:t>
            </a:r>
          </a:p>
          <a:p>
            <a:pPr lvl="1"/>
            <a:r>
              <a:rPr lang="en-US" dirty="0" smtClean="0"/>
              <a:t>Allows the student and other stakeholders greater transparency into what a student knows and can do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The problem we are trying to solve:</a:t>
            </a:r>
            <a:endParaRPr lang="en-US" u="sng" dirty="0"/>
          </a:p>
          <a:p>
            <a:r>
              <a:rPr lang="en-US" dirty="0" smtClean="0"/>
              <a:t>Current transcript shows what courses were delivered – not the learning that occurred</a:t>
            </a:r>
          </a:p>
          <a:p>
            <a:pPr lvl="1"/>
            <a:r>
              <a:rPr lang="en-US" dirty="0" smtClean="0"/>
              <a:t>It’s all text and abbreviations</a:t>
            </a:r>
          </a:p>
          <a:p>
            <a:r>
              <a:rPr lang="en-US" dirty="0" smtClean="0"/>
              <a:t>Students and others struggle to:</a:t>
            </a:r>
          </a:p>
          <a:p>
            <a:pPr lvl="1"/>
            <a:r>
              <a:rPr lang="en-US" dirty="0" smtClean="0"/>
              <a:t>Make cross cutting connections across the curriculum</a:t>
            </a:r>
          </a:p>
          <a:p>
            <a:pPr lvl="1"/>
            <a:r>
              <a:rPr lang="en-US" dirty="0" smtClean="0"/>
              <a:t>Articulate what a student knows and can do</a:t>
            </a:r>
          </a:p>
          <a:p>
            <a:pPr lvl="1"/>
            <a:r>
              <a:rPr lang="en-US" dirty="0" smtClean="0"/>
              <a:t>Demonstrate value of the degree or credential they have earned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99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Emerging  models and trends like CBE, micro-credentials and credential </a:t>
            </a:r>
            <a:r>
              <a:rPr lang="en-US" dirty="0"/>
              <a:t>s</a:t>
            </a:r>
            <a:r>
              <a:rPr lang="en-US" dirty="0" smtClean="0"/>
              <a:t>tacking</a:t>
            </a:r>
          </a:p>
          <a:p>
            <a:pPr lvl="1"/>
            <a:r>
              <a:rPr lang="en-US" dirty="0" smtClean="0"/>
              <a:t>Impact on:</a:t>
            </a:r>
          </a:p>
          <a:p>
            <a:pPr lvl="2"/>
            <a:r>
              <a:rPr lang="en-US" dirty="0" smtClean="0"/>
              <a:t>Completion rates </a:t>
            </a:r>
          </a:p>
          <a:p>
            <a:pPr lvl="2"/>
            <a:r>
              <a:rPr lang="en-US" dirty="0" smtClean="0"/>
              <a:t>Affordability</a:t>
            </a:r>
          </a:p>
          <a:p>
            <a:pPr lvl="2"/>
            <a:r>
              <a:rPr lang="en-US" dirty="0" smtClean="0"/>
              <a:t>Building a lifelong learner for the career of the future </a:t>
            </a:r>
          </a:p>
          <a:p>
            <a:pPr lvl="2"/>
            <a:r>
              <a:rPr lang="en-US" dirty="0" smtClean="0"/>
              <a:t>Access and Opportunity</a:t>
            </a:r>
          </a:p>
          <a:p>
            <a:pPr lvl="2"/>
            <a:r>
              <a:rPr lang="en-US" dirty="0" smtClean="0"/>
              <a:t>Where learning occurs (time, place, and space)</a:t>
            </a:r>
          </a:p>
          <a:p>
            <a:pPr lvl="2"/>
            <a:r>
              <a:rPr lang="en-US" dirty="0" smtClean="0"/>
              <a:t>Transparency of outcomes and competencies </a:t>
            </a:r>
          </a:p>
        </p:txBody>
      </p:sp>
    </p:spTree>
    <p:extLst>
      <p:ext uri="{BB962C8B-B14F-4D97-AF65-F5344CB8AC3E}">
        <p14:creationId xmlns:p14="http://schemas.microsoft.com/office/powerpoint/2010/main" val="172824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non-completers dilemma </a:t>
            </a:r>
          </a:p>
          <a:p>
            <a:pPr lvl="2"/>
            <a:r>
              <a:rPr lang="en-US" dirty="0" smtClean="0"/>
              <a:t>Break </a:t>
            </a:r>
            <a:r>
              <a:rPr lang="en-US" dirty="0"/>
              <a:t>the failure paradigm – turn their “didn’t complete” into an array of things they </a:t>
            </a:r>
            <a:r>
              <a:rPr lang="en-US" i="1" dirty="0"/>
              <a:t>can do </a:t>
            </a:r>
            <a:r>
              <a:rPr lang="en-US" dirty="0"/>
              <a:t>to demonstrate value </a:t>
            </a:r>
          </a:p>
          <a:p>
            <a:endParaRPr lang="en-US" dirty="0" smtClean="0"/>
          </a:p>
          <a:p>
            <a:r>
              <a:rPr lang="en-US" dirty="0" smtClean="0"/>
              <a:t>Transfer and portability</a:t>
            </a:r>
          </a:p>
          <a:p>
            <a:pPr lvl="1"/>
            <a:r>
              <a:rPr lang="en-US" dirty="0" smtClean="0"/>
              <a:t>Move from a course based credentialing system</a:t>
            </a:r>
          </a:p>
          <a:p>
            <a:pPr lvl="1"/>
            <a:r>
              <a:rPr lang="en-US" dirty="0" smtClean="0"/>
              <a:t>Transparency </a:t>
            </a:r>
          </a:p>
          <a:p>
            <a:pPr lvl="1"/>
            <a:r>
              <a:rPr lang="en-US" dirty="0" smtClean="0"/>
              <a:t>Deliver only the education needed</a:t>
            </a:r>
          </a:p>
          <a:p>
            <a:pPr lvl="2"/>
            <a:r>
              <a:rPr lang="en-US" dirty="0" smtClean="0"/>
              <a:t>Assessment avenues opening </a:t>
            </a:r>
          </a:p>
          <a:p>
            <a:endParaRPr lang="en-US" dirty="0"/>
          </a:p>
          <a:p>
            <a:r>
              <a:rPr lang="en-US" dirty="0" smtClean="0"/>
              <a:t>Credential chaos</a:t>
            </a:r>
          </a:p>
          <a:p>
            <a:pPr lvl="1"/>
            <a:r>
              <a:rPr lang="en-US" dirty="0" smtClean="0"/>
              <a:t>From confusion to clarity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25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to be overcome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0431"/>
            <a:ext cx="8229600" cy="3945874"/>
          </a:xfrm>
        </p:spPr>
        <p:txBody>
          <a:bodyPr/>
          <a:lstStyle/>
          <a:p>
            <a:r>
              <a:rPr lang="en-US" sz="2400" dirty="0" smtClean="0"/>
              <a:t>Silo structure in higher education</a:t>
            </a:r>
          </a:p>
          <a:p>
            <a:r>
              <a:rPr lang="en-US" sz="2400" dirty="0" smtClean="0"/>
              <a:t>Academic terminology prominent</a:t>
            </a:r>
          </a:p>
          <a:p>
            <a:r>
              <a:rPr lang="en-US" sz="2400" dirty="0" smtClean="0"/>
              <a:t>External organizations in the driver seat</a:t>
            </a:r>
          </a:p>
          <a:p>
            <a:r>
              <a:rPr lang="en-US" sz="2400" dirty="0" smtClean="0"/>
              <a:t>Technology systems and interoperability</a:t>
            </a:r>
          </a:p>
          <a:p>
            <a:r>
              <a:rPr lang="en-US" sz="2400" dirty="0" smtClean="0"/>
              <a:t>Student artifacts – and privacy concerns </a:t>
            </a:r>
          </a:p>
          <a:p>
            <a:r>
              <a:rPr lang="en-US" sz="2400" dirty="0" smtClean="0"/>
              <a:t>Stakeholder needs and audience not homogenous </a:t>
            </a:r>
          </a:p>
          <a:p>
            <a:r>
              <a:rPr lang="en-US" sz="2400" dirty="0"/>
              <a:t>C</a:t>
            </a:r>
            <a:r>
              <a:rPr lang="en-US" sz="2400" dirty="0" smtClean="0"/>
              <a:t>o-curricular for adult students not on campus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40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Paradigm Shift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r>
              <a:rPr lang="en-US" sz="3200" dirty="0"/>
              <a:t>In the future, students will have more control over their own academic records, and registrars will be responsible for overseeing the sharing of </a:t>
            </a:r>
            <a:r>
              <a:rPr lang="en-US" sz="3200" i="1" dirty="0"/>
              <a:t>verified</a:t>
            </a:r>
            <a:r>
              <a:rPr lang="en-US" sz="3200" dirty="0"/>
              <a:t> data</a:t>
            </a:r>
          </a:p>
          <a:p>
            <a:pPr marL="0" indent="0" algn="ctr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3781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sldNum" idx="12"/>
          </p:nvPr>
        </p:nvSpPr>
        <p:spPr>
          <a:xfrm>
            <a:off x="8406257" y="101601"/>
            <a:ext cx="591600" cy="480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7</a:t>
            </a:fld>
            <a:endParaRPr lang="en"/>
          </a:p>
        </p:txBody>
      </p:sp>
      <p:pic>
        <p:nvPicPr>
          <p:cNvPr id="194" name="Shape 194"/>
          <p:cNvPicPr preferRelativeResize="0"/>
          <p:nvPr/>
        </p:nvPicPr>
        <p:blipFill rotWithShape="1">
          <a:blip r:embed="rId3">
            <a:alphaModFix/>
          </a:blip>
          <a:srcRect l="3363" r="2144"/>
          <a:stretch/>
        </p:blipFill>
        <p:spPr>
          <a:xfrm>
            <a:off x="150125" y="47417"/>
            <a:ext cx="8993875" cy="6757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390997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sldNum" idx="12"/>
          </p:nvPr>
        </p:nvSpPr>
        <p:spPr>
          <a:xfrm>
            <a:off x="8406257" y="101601"/>
            <a:ext cx="591600" cy="480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8</a:t>
            </a:fld>
            <a:endParaRPr lang="en"/>
          </a:p>
        </p:txBody>
      </p:sp>
      <p:pic>
        <p:nvPicPr>
          <p:cNvPr id="201" name="Shape 201"/>
          <p:cNvPicPr preferRelativeResize="0"/>
          <p:nvPr/>
        </p:nvPicPr>
        <p:blipFill rotWithShape="1">
          <a:blip r:embed="rId3">
            <a:alphaModFix/>
          </a:blip>
          <a:srcRect r="872" b="931"/>
          <a:stretch/>
        </p:blipFill>
        <p:spPr>
          <a:xfrm>
            <a:off x="0" y="0"/>
            <a:ext cx="8662332" cy="6854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263573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sldNum" idx="12"/>
          </p:nvPr>
        </p:nvSpPr>
        <p:spPr>
          <a:xfrm>
            <a:off x="8406257" y="101601"/>
            <a:ext cx="591600" cy="480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9</a:t>
            </a:fld>
            <a:endParaRPr lang="en"/>
          </a:p>
        </p:txBody>
      </p:sp>
      <p:pic>
        <p:nvPicPr>
          <p:cNvPr id="208" name="Shape 208"/>
          <p:cNvPicPr preferRelativeResize="0"/>
          <p:nvPr/>
        </p:nvPicPr>
        <p:blipFill rotWithShape="1">
          <a:blip r:embed="rId3">
            <a:alphaModFix/>
          </a:blip>
          <a:srcRect l="18595" t="10828" r="19645" b="5292"/>
          <a:stretch/>
        </p:blipFill>
        <p:spPr>
          <a:xfrm>
            <a:off x="1" y="0"/>
            <a:ext cx="8652462" cy="68579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216020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1801</TotalTime>
  <Words>404</Words>
  <Application>Microsoft Office PowerPoint</Application>
  <PresentationFormat>On-screen Show (4:3)</PresentationFormat>
  <Paragraphs>64</Paragraphs>
  <Slides>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A new CSR and eT</vt:lpstr>
      <vt:lpstr>Key Points </vt:lpstr>
      <vt:lpstr>Trends</vt:lpstr>
      <vt:lpstr>Opportunities </vt:lpstr>
      <vt:lpstr>Challenges to be overcome</vt:lpstr>
      <vt:lpstr>Paradigm Shift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Timothy Crawford</dc:creator>
  <cp:lastModifiedBy>Windows User</cp:lastModifiedBy>
  <cp:revision>72</cp:revision>
  <dcterms:created xsi:type="dcterms:W3CDTF">2014-08-01T11:21:09Z</dcterms:created>
  <dcterms:modified xsi:type="dcterms:W3CDTF">2015-12-02T14:03:15Z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UpdateToken">
    <vt:lpwstr>2</vt:lpwstr>
  </property>
  <property fmtid="{D5CDD505-2E9C-101B-9397-08002B2CF9AE}" pid="3" name="Offisync_ServerID">
    <vt:lpwstr>3c807fa9-7129-41c1-97cd-0d7d4f6558ff</vt:lpwstr>
  </property>
  <property fmtid="{D5CDD505-2E9C-101B-9397-08002B2CF9AE}" pid="4" name="Offisync_ProviderInitializationData">
    <vt:lpwstr>https://engage.umuc.edu</vt:lpwstr>
  </property>
  <property fmtid="{D5CDD505-2E9C-101B-9397-08002B2CF9AE}" pid="5" name="Offisync_UniqueId">
    <vt:lpwstr>32452</vt:lpwstr>
  </property>
  <property fmtid="{D5CDD505-2E9C-101B-9397-08002B2CF9AE}" pid="6" name="Jive_VersionGuid">
    <vt:lpwstr>e5250d14-7398-4739-90df-38806a1e96e5</vt:lpwstr>
  </property>
  <property fmtid="{D5CDD505-2E9C-101B-9397-08002B2CF9AE}" pid="7" name="Jive_LatestUserAccountName">
    <vt:lpwstr>jshendy</vt:lpwstr>
  </property>
</Properties>
</file>